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Shape 24"/>
            <p:cNvSpPr/>
            <p:nvPr/>
          </p:nvSpPr>
          <p:spPr>
            <a:xfrm>
              <a:off x="0" y="-7862"/>
              <a:ext cx="863600" cy="5698067"/>
            </a:xfrm>
            <a:custGeom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Shape 2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Shape 2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" name="Shape 27"/>
            <p:cNvSpPr/>
            <p:nvPr/>
          </p:nvSpPr>
          <p:spPr>
            <a:xfrm>
              <a:off x="9181476" y="-8467"/>
              <a:ext cx="3007349" cy="6866467"/>
            </a:xfrm>
            <a:custGeom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9603442" y="-8467"/>
              <a:ext cx="2588558" cy="6866467"/>
            </a:xfrm>
            <a:custGeom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9334500" y="-8467"/>
              <a:ext cx="2854326" cy="6866467"/>
            </a:xfrm>
            <a:custGeom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898730" y="-8467"/>
              <a:ext cx="1290094" cy="6866467"/>
            </a:xfrm>
            <a:custGeom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938999" y="-8467"/>
              <a:ext cx="1249825" cy="6866467"/>
            </a:xfrm>
            <a:custGeom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b="0" i="0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descripción">
  <p:cSld name="Título y descripció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 con descripción">
  <p:cSld name="Cita con descripció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rjeta de nombre">
  <p:cSld name="Tarjeta de nombr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r la tarjeta de nombre">
  <p:cSld name="Citar la tarjeta de nombr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dadero o falso">
  <p:cSld name="Verdadero o fals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Shape 85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6" y="-8467"/>
              <a:ext cx="3007349" cy="6866467"/>
            </a:xfrm>
            <a:custGeom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7"/>
              <a:ext cx="2588558" cy="6866467"/>
            </a:xfrm>
            <a:custGeom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7"/>
              <a:ext cx="2854326" cy="6866467"/>
            </a:xfrm>
            <a:custGeom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30" y="-8467"/>
              <a:ext cx="1290094" cy="6866467"/>
            </a:xfrm>
            <a:custGeom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7"/>
              <a:ext cx="1249825" cy="6866467"/>
            </a:xfrm>
            <a:custGeom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Shape 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21.gif"/><Relationship Id="rId5" Type="http://schemas.openxmlformats.org/officeDocument/2006/relationships/image" Target="../media/image16.gif"/><Relationship Id="rId6" Type="http://schemas.openxmlformats.org/officeDocument/2006/relationships/image" Target="../media/image11.gif"/><Relationship Id="rId7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-766081" y="1342172"/>
            <a:ext cx="10820400" cy="17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8000"/>
              <a:buFont typeface="Arial"/>
              <a:buNone/>
            </a:pPr>
            <a:r>
              <a:rPr b="1" i="0" lang="es-ES" sz="8000" u="none" cap="none" strike="noStrike">
                <a:solidFill>
                  <a:srgbClr val="226292"/>
                </a:solidFill>
                <a:latin typeface="Arial"/>
                <a:ea typeface="Arial"/>
                <a:cs typeface="Arial"/>
                <a:sym typeface="Arial"/>
              </a:rPr>
              <a:t>“Change Your City”</a:t>
            </a:r>
            <a:endParaRPr/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1706183" y="437665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s-E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Cambia tu ciudad, cambia tu vida…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</a:t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957263" y="1557565"/>
            <a:ext cx="18085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Segundo Sprint:</a:t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5771" y="2204191"/>
            <a:ext cx="6265213" cy="412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</a:t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957263" y="1557565"/>
            <a:ext cx="16035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Tercer Sprint: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844" y="2435221"/>
            <a:ext cx="6714878" cy="198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Casos de uso</a:t>
            </a:r>
            <a:endParaRPr/>
          </a:p>
        </p:txBody>
      </p:sp>
      <p:pic>
        <p:nvPicPr>
          <p:cNvPr id="223" name="Shape 22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4" y="1270000"/>
            <a:ext cx="7126014" cy="5150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clases</a:t>
            </a:r>
            <a:endParaRPr/>
          </a:p>
        </p:txBody>
      </p:sp>
      <p:pic>
        <p:nvPicPr>
          <p:cNvPr id="229" name="Shape 22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050" y="1372275"/>
            <a:ext cx="11138700" cy="5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</a:t>
            </a:r>
            <a:r>
              <a:rPr lang="es-ES">
                <a:solidFill>
                  <a:srgbClr val="226292"/>
                </a:solidFill>
              </a:rPr>
              <a:t>Estado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75" y="1930500"/>
            <a:ext cx="10138800" cy="44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319475" y="953850"/>
            <a:ext cx="73437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3860" lvl="0" marL="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s-ES" sz="2400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Específico de Cuentas de Usuario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Análisis de Riesgos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876" y="1377625"/>
            <a:ext cx="7920124" cy="53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Demo Time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6265" y="1478338"/>
            <a:ext cx="6349859" cy="343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08051" y="18482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Conclusión</a:t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22857" y="1031132"/>
            <a:ext cx="9167057" cy="4562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s-ES" sz="18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Entender mejor que es la Ingeniería del Software.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s-ES" sz="18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Herramientas aprendidas.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s-ES" sz="18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Problemas con la implementación.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5111313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16B0E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Shape 262"/>
          <p:cNvCxnSpPr/>
          <p:nvPr/>
        </p:nvCxnSpPr>
        <p:spPr>
          <a:xfrm flipH="1">
            <a:off x="3290979" y="3681413"/>
            <a:ext cx="4763558" cy="3176587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Shape 263"/>
          <p:cNvSpPr/>
          <p:nvPr/>
        </p:nvSpPr>
        <p:spPr>
          <a:xfrm>
            <a:off x="4482568" y="-8467"/>
            <a:ext cx="3007349" cy="6866467"/>
          </a:xfrm>
          <a:custGeom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264" name="Shape 264"/>
          <p:cNvSpPr/>
          <p:nvPr/>
        </p:nvSpPr>
        <p:spPr>
          <a:xfrm>
            <a:off x="4904534" y="-8467"/>
            <a:ext cx="2588558" cy="6866467"/>
          </a:xfrm>
          <a:custGeom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265" name="Shape 265"/>
          <p:cNvSpPr/>
          <p:nvPr/>
        </p:nvSpPr>
        <p:spPr>
          <a:xfrm>
            <a:off x="4233425" y="3048000"/>
            <a:ext cx="3259667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635592" y="-8467"/>
            <a:ext cx="2854326" cy="6866467"/>
          </a:xfrm>
          <a:custGeom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226292">
              <a:alpha val="69803"/>
            </a:srgbClr>
          </a:solidFill>
          <a:ln>
            <a:noFill/>
          </a:ln>
        </p:spPr>
      </p:sp>
      <p:sp>
        <p:nvSpPr>
          <p:cNvPr id="267" name="Shape 267"/>
          <p:cNvSpPr/>
          <p:nvPr/>
        </p:nvSpPr>
        <p:spPr>
          <a:xfrm>
            <a:off x="5672758" y="3589867"/>
            <a:ext cx="1817159" cy="3268133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6197631" y="-8467"/>
            <a:ext cx="5994369" cy="6866467"/>
          </a:xfrm>
          <a:custGeom>
            <a:pathLst>
              <a:path extrusionOk="0" h="6866467" w="5994369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7181723" y="609600"/>
            <a:ext cx="4512989" cy="22277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¿Alguna pregunta?</a:t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1551" y="1032806"/>
            <a:ext cx="4090864" cy="578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2185121" y="156238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¡Muchas Gracias por su atención…!</a:t>
            </a:r>
            <a:br>
              <a:rPr b="0" i="0" lang="es-E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36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3709121" y="1158414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Contrataciones…</a:t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3203283" y="168996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www.ChangeYourCity.com</a:t>
            </a:r>
            <a:endParaRPr/>
          </a:p>
        </p:txBody>
      </p:sp>
      <p:pic>
        <p:nvPicPr>
          <p:cNvPr descr="Imagen que contiene texto&#10;&#10;Descripción generada con confianza alta" id="278" name="Shape 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878" y="3228975"/>
            <a:ext cx="476250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50983" y="3810000"/>
            <a:ext cx="3810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56842" y="-49673"/>
            <a:ext cx="2281233" cy="346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56843" y="4175586"/>
            <a:ext cx="3048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Índice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b="0" i="0" lang="es-E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s-ES">
                <a:solidFill>
                  <a:schemeClr val="lt1"/>
                </a:solidFill>
              </a:rPr>
              <a:t>, motivación y objetivos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b="0" i="0" lang="es-E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Casos de uso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b="0" i="0" lang="es-E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Diagramas de clase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b="0" i="0" lang="es-E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Demo time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b="0" i="0" lang="es-ES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¿Quiénes somos?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07982" y="13016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Estudiantes de Ingeniería de Software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 en la Universidad de Málaga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921" y="1301600"/>
            <a:ext cx="3972125" cy="28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75" y="3179100"/>
            <a:ext cx="5525301" cy="36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Idea</a:t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07982" y="13016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Detectar y solventar desperfectos en la ciudad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00" y="2177197"/>
            <a:ext cx="5218224" cy="260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620000" dist="95250">
              <a:srgbClr val="FFFFFF">
                <a:alpha val="50000"/>
              </a:srgbClr>
            </a:outerShdw>
          </a:effectLst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500" y="3354450"/>
            <a:ext cx="4909075" cy="275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1143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Idea</a:t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07982" y="8444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Planteamiento de proyectos a nivel local (recogida de firmas)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2228850"/>
            <a:ext cx="645795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374" y="1606400"/>
            <a:ext cx="4524651" cy="24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Motivación</a:t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07982" y="8444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Falta de comunicación entre ciudadanos y el ayuntamiento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Representación de las ideas de todos los ciudadanos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Mejora de los servicios de las ciudades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672" y="2573099"/>
            <a:ext cx="3141600" cy="3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Objetivos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836982" y="7682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Plataforma para recoger todos las propuestas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Apoyo directo de los proyectos por los ciudadanos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Verificación de los desperfectos por los ciudadanos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Relación con los ayuntamientos de cada municipio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21" y="918100"/>
            <a:ext cx="3787301" cy="37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</a:t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76" y="1926897"/>
            <a:ext cx="8591126" cy="2182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957263" y="1557565"/>
            <a:ext cx="24384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 general: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4799" y="3000375"/>
            <a:ext cx="5786438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b="0" i="0" lang="es-ES" sz="3600" u="none" cap="none" strike="noStrik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</a:t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957263" y="1557565"/>
            <a:ext cx="16327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Primer Sprint:</a:t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6871" y="2101558"/>
            <a:ext cx="5982482" cy="403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Faceta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